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 id="265" r:id="rId11"/>
    <p:sldId id="266" r:id="rId12"/>
    <p:sldId id="267" r:id="rId13"/>
    <p:sldId id="269" r:id="rId14"/>
    <p:sldId id="270" r:id="rId15"/>
    <p:sldId id="268"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8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E39C6BC-784F-40B4-B4C4-02C195A52C03}" type="datetimeFigureOut">
              <a:rPr lang="cs-CZ" smtClean="0"/>
              <a:pPr/>
              <a:t>1.12.2014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E39C6BC-784F-40B4-B4C4-02C195A52C03}" type="datetimeFigureOut">
              <a:rPr lang="cs-CZ" smtClean="0"/>
              <a:pPr/>
              <a:t>1.12.2014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E39C6BC-784F-40B4-B4C4-02C195A52C03}" type="datetimeFigureOut">
              <a:rPr lang="cs-CZ" smtClean="0"/>
              <a:pPr/>
              <a:t>1.12.2014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E39C6BC-784F-40B4-B4C4-02C195A52C03}" type="datetimeFigureOut">
              <a:rPr lang="cs-CZ" smtClean="0"/>
              <a:pPr/>
              <a:t>1.12.2014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E39C6BC-784F-40B4-B4C4-02C195A52C03}" type="datetimeFigureOut">
              <a:rPr lang="cs-CZ" smtClean="0"/>
              <a:pPr/>
              <a:t>1.12.2014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E39C6BC-784F-40B4-B4C4-02C195A52C03}" type="datetimeFigureOut">
              <a:rPr lang="cs-CZ" smtClean="0"/>
              <a:pPr/>
              <a:t>1.12.2014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E39C6BC-784F-40B4-B4C4-02C195A52C03}" type="datetimeFigureOut">
              <a:rPr lang="cs-CZ" smtClean="0"/>
              <a:pPr/>
              <a:t>1.12.2014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E39C6BC-784F-40B4-B4C4-02C195A52C03}" type="datetimeFigureOut">
              <a:rPr lang="cs-CZ" smtClean="0"/>
              <a:pPr/>
              <a:t>1.12.2014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E39C6BC-784F-40B4-B4C4-02C195A52C03}" type="datetimeFigureOut">
              <a:rPr lang="cs-CZ" smtClean="0"/>
              <a:pPr/>
              <a:t>1.12.2014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E39C6BC-784F-40B4-B4C4-02C195A52C03}" type="datetimeFigureOut">
              <a:rPr lang="cs-CZ" smtClean="0"/>
              <a:pPr/>
              <a:t>1.12.2014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E39C6BC-784F-40B4-B4C4-02C195A52C03}" type="datetimeFigureOut">
              <a:rPr lang="cs-CZ" smtClean="0"/>
              <a:pPr/>
              <a:t>1.12.2014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B6EE71-B535-46C4-9AAB-9A8C8187509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9C6BC-784F-40B4-B4C4-02C195A52C03}" type="datetimeFigureOut">
              <a:rPr lang="cs-CZ" smtClean="0"/>
              <a:pPr/>
              <a:t>1.12.2014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6EE71-B535-46C4-9AAB-9A8C8187509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Metody zabezpečení IS</a:t>
            </a:r>
            <a:br>
              <a:rPr lang="cs-CZ" dirty="0" smtClean="0"/>
            </a:br>
            <a:r>
              <a:rPr lang="cs-CZ" dirty="0" smtClean="0"/>
              <a:t>„Úplná struktura informační koncepce (IK) “</a:t>
            </a:r>
            <a:endParaRPr lang="cs-CZ" dirty="0"/>
          </a:p>
        </p:txBody>
      </p:sp>
      <p:sp>
        <p:nvSpPr>
          <p:cNvPr id="3" name="Podnadpis 2"/>
          <p:cNvSpPr>
            <a:spLocks noGrp="1"/>
          </p:cNvSpPr>
          <p:nvPr>
            <p:ph type="subTitle" idx="1"/>
          </p:nvPr>
        </p:nvSpPr>
        <p:spPr/>
        <p:txBody>
          <a:bodyPr>
            <a:normAutofit fontScale="62500" lnSpcReduction="20000"/>
          </a:bodyPr>
          <a:lstStyle/>
          <a:p>
            <a:r>
              <a:rPr lang="cs-CZ" dirty="0" smtClean="0"/>
              <a:t>§ 5a novely zákona č. 365/2000 Sb., o informačních systémech veřejné správy (ISVS), provedené zákonem č. 81/2006 Sb. (zákon). </a:t>
            </a:r>
          </a:p>
          <a:p>
            <a:endParaRPr lang="cs-CZ" dirty="0" smtClean="0"/>
          </a:p>
          <a:p>
            <a:r>
              <a:rPr lang="cs-CZ" dirty="0" smtClean="0"/>
              <a:t>STUDIJNÍ TEXT</a:t>
            </a:r>
          </a:p>
          <a:p>
            <a:r>
              <a:rPr lang="cs-CZ" smtClean="0"/>
              <a:t>Roman </a:t>
            </a:r>
            <a:r>
              <a:rPr lang="cs-CZ" smtClean="0"/>
              <a:t>Danel, 2010</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Integrita technických prostředků</a:t>
            </a:r>
            <a:endParaRPr lang="cs-CZ" dirty="0"/>
          </a:p>
        </p:txBody>
      </p:sp>
      <p:sp>
        <p:nvSpPr>
          <p:cNvPr id="3" name="Zástupný symbol pro obsah 2"/>
          <p:cNvSpPr>
            <a:spLocks noGrp="1"/>
          </p:cNvSpPr>
          <p:nvPr>
            <p:ph idx="1"/>
          </p:nvPr>
        </p:nvSpPr>
        <p:spPr/>
        <p:txBody>
          <a:bodyPr/>
          <a:lstStyle/>
          <a:p>
            <a:r>
              <a:rPr lang="cs-CZ" dirty="0" smtClean="0"/>
              <a:t>ochrany proti přetížení, </a:t>
            </a:r>
          </a:p>
          <a:p>
            <a:r>
              <a:rPr lang="cs-CZ" dirty="0" smtClean="0"/>
              <a:t>ochrany proti zničení či poškození. </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Integrita programových prostředků</a:t>
            </a:r>
            <a:endParaRPr lang="cs-CZ" dirty="0"/>
          </a:p>
        </p:txBody>
      </p:sp>
      <p:sp>
        <p:nvSpPr>
          <p:cNvPr id="3" name="Zástupný symbol pro obsah 2"/>
          <p:cNvSpPr>
            <a:spLocks noGrp="1"/>
          </p:cNvSpPr>
          <p:nvPr>
            <p:ph idx="1"/>
          </p:nvPr>
        </p:nvSpPr>
        <p:spPr/>
        <p:txBody>
          <a:bodyPr/>
          <a:lstStyle/>
          <a:p>
            <a:r>
              <a:rPr lang="cs-CZ" dirty="0" smtClean="0"/>
              <a:t>ochranu proti smazání softwarové komponenty, </a:t>
            </a:r>
          </a:p>
          <a:p>
            <a:r>
              <a:rPr lang="cs-CZ" dirty="0" smtClean="0"/>
              <a:t>ochranu proti modifikaci či podvržení softwarové komponenty, </a:t>
            </a:r>
          </a:p>
          <a:p>
            <a:r>
              <a:rPr lang="cs-CZ" dirty="0" smtClean="0"/>
              <a:t>ochranu proti modifikaci konfigurace softwarové komponenty </a:t>
            </a:r>
          </a:p>
          <a:p>
            <a:pPr>
              <a:buNone/>
            </a:pPr>
            <a:r>
              <a:rPr lang="cs-CZ" dirty="0" smtClean="0"/>
              <a:t/>
            </a:r>
            <a:br>
              <a:rPr lang="cs-CZ" dirty="0" smtClean="0"/>
            </a:b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proti zcizení, zneužití dat</a:t>
            </a:r>
            <a:endParaRPr lang="cs-CZ" dirty="0"/>
          </a:p>
        </p:txBody>
      </p:sp>
      <p:sp>
        <p:nvSpPr>
          <p:cNvPr id="3" name="Zástupný symbol pro obsah 2"/>
          <p:cNvSpPr>
            <a:spLocks noGrp="1"/>
          </p:cNvSpPr>
          <p:nvPr>
            <p:ph idx="1"/>
          </p:nvPr>
        </p:nvSpPr>
        <p:spPr/>
        <p:txBody>
          <a:bodyPr/>
          <a:lstStyle/>
          <a:p>
            <a:r>
              <a:rPr lang="cs-CZ" dirty="0" smtClean="0"/>
              <a:t>Vnitřní</a:t>
            </a:r>
          </a:p>
          <a:p>
            <a:r>
              <a:rPr lang="cs-CZ" dirty="0" smtClean="0"/>
              <a:t>Vnější</a:t>
            </a:r>
          </a:p>
          <a:p>
            <a:pPr lvl="1"/>
            <a:r>
              <a:rPr lang="cs-CZ" dirty="0" smtClean="0"/>
              <a:t>prolomení hesla hrubou silou </a:t>
            </a:r>
            <a:endParaRPr lang="cs-CZ" dirty="0"/>
          </a:p>
          <a:p>
            <a:pPr lvl="1"/>
            <a:r>
              <a:rPr lang="cs-CZ" dirty="0" smtClean="0"/>
              <a:t>prolomení hesla sociálním útokem </a:t>
            </a:r>
            <a:endParaRPr lang="cs-CZ" dirty="0"/>
          </a:p>
          <a:p>
            <a:pPr lvl="1"/>
            <a:r>
              <a:rPr lang="cs-CZ" dirty="0" smtClean="0"/>
              <a:t>hardwarový útok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Prolomení hrubou silou</a:t>
            </a:r>
            <a:endParaRPr lang="cs-CZ" dirty="0"/>
          </a:p>
        </p:txBody>
      </p:sp>
      <p:sp>
        <p:nvSpPr>
          <p:cNvPr id="3" name="Zástupný symbol pro obsah 2"/>
          <p:cNvSpPr>
            <a:spLocks noGrp="1"/>
          </p:cNvSpPr>
          <p:nvPr>
            <p:ph idx="1"/>
          </p:nvPr>
        </p:nvSpPr>
        <p:spPr/>
        <p:txBody>
          <a:bodyPr/>
          <a:lstStyle/>
          <a:p>
            <a:r>
              <a:rPr lang="cs-CZ" dirty="0" smtClean="0"/>
              <a:t>prolomení hesla hrubou silou znamená „uhodnutí“ hesla pomocí softwaru který buď vyzkouší během velmi krátké doby velké množství kombinací a je jen otázkou času než na tu správnou kombinaci narazí. Proti této hrozbě možné se bránit omezením počtu pokusů na udání hesla a v případě překročení limitu zakázat na nějakou dobu přístup do systému.</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Prolomení sociálním útokem</a:t>
            </a:r>
            <a:endParaRPr lang="cs-CZ" dirty="0"/>
          </a:p>
        </p:txBody>
      </p:sp>
      <p:sp>
        <p:nvSpPr>
          <p:cNvPr id="3" name="Zástupný symbol pro obsah 2"/>
          <p:cNvSpPr>
            <a:spLocks noGrp="1"/>
          </p:cNvSpPr>
          <p:nvPr>
            <p:ph idx="1"/>
          </p:nvPr>
        </p:nvSpPr>
        <p:spPr/>
        <p:txBody>
          <a:bodyPr/>
          <a:lstStyle/>
          <a:p>
            <a:r>
              <a:rPr lang="cs-CZ" dirty="0" smtClean="0"/>
              <a:t>Prolomením hesla sociálním útokem nazýváme chybu lidského faktoru. To znamená, že heslo je buď zjištěno neoprávněnou osobou z důvodu nedbalosti odpovědného pracovníka (zvolil si jako heslo jméno manželky, domácího mazlíčka, oblíbené barva apod.). Nebo ho sdělil (i nevědomky) do špatných rukou.</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Hardwarový útok</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Využívají k útoku nedokonalosti hardwaru. Mezi nejznámější patří tzv. </a:t>
            </a:r>
            <a:r>
              <a:rPr lang="cs-CZ" dirty="0" err="1" smtClean="0"/>
              <a:t>sniffing</a:t>
            </a:r>
            <a:r>
              <a:rPr lang="cs-CZ" dirty="0" smtClean="0"/>
              <a:t>, tj. na síti odposloucháváme pakety, které nám nepatří. Například na jednom z nejrozšířenějších typů sítí </a:t>
            </a:r>
            <a:r>
              <a:rPr lang="cs-CZ" dirty="0" err="1" smtClean="0"/>
              <a:t>Ethernet</a:t>
            </a:r>
            <a:r>
              <a:rPr lang="cs-CZ" dirty="0" smtClean="0"/>
              <a:t> se data neposílají konkrétnímu počítači, což ani není možné, ale celému segmentu. Pomocí vhodného software tak lze donutit síťovou kartu, aby zachytávala všechny datové pakety, nejen ty určené počítači, kde je instalovaná. V nich je pak možné najít spoustu zajímavých informací, například uživatelské jméno a heslo.</a:t>
            </a:r>
          </a:p>
          <a:p>
            <a:r>
              <a:rPr lang="cs-CZ" dirty="0" smtClean="0"/>
              <a:t>Odposlouchávat komunikaci lze i "napíchnutím se" na kabel mezi počítačem a modemem. K technicky náročnějším odposlechům patří například "odposlech monitoru" - každý monitor vyzařuje silné elektromagnetické pole, které je možno zachytit anebo instalace nějakého záznamového zařízení mezi klávesnici a počítač. Dalším, nebezpečím, proti kterému je třeba se bránit je prosté odcizení harddisku nebo celého počítače. Zneužití dat s ukradeného počítače nebo paměťové jednotky lze zabránit zašifrováním dat v nich obsažených.</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Zajištění bezpečnosti dat</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Integrita dat</a:t>
            </a:r>
          </a:p>
          <a:p>
            <a:r>
              <a:rPr lang="cs-CZ" b="1" dirty="0" smtClean="0"/>
              <a:t>Dostupnost</a:t>
            </a:r>
          </a:p>
          <a:p>
            <a:r>
              <a:rPr lang="cs-CZ" b="1" dirty="0" smtClean="0"/>
              <a:t>Důvěrnost dat</a:t>
            </a:r>
          </a:p>
          <a:p>
            <a:pPr lvl="1"/>
            <a:r>
              <a:rPr lang="cs-CZ" dirty="0" smtClean="0">
                <a:solidFill>
                  <a:srgbClr val="0070C0"/>
                </a:solidFill>
              </a:rPr>
              <a:t>identifikace </a:t>
            </a:r>
            <a:r>
              <a:rPr lang="cs-CZ" dirty="0" smtClean="0"/>
              <a:t>- každý uživatel je jednoznačně identifikován, </a:t>
            </a:r>
          </a:p>
          <a:p>
            <a:pPr lvl="1"/>
            <a:r>
              <a:rPr lang="cs-CZ" dirty="0" smtClean="0">
                <a:solidFill>
                  <a:srgbClr val="0070C0"/>
                </a:solidFill>
              </a:rPr>
              <a:t>autentizace </a:t>
            </a:r>
            <a:r>
              <a:rPr lang="cs-CZ" dirty="0" smtClean="0"/>
              <a:t>- uživatel prokáže svoji totožnost (heslem, otiskem prstu apod.), </a:t>
            </a:r>
          </a:p>
          <a:p>
            <a:pPr lvl="1"/>
            <a:r>
              <a:rPr lang="cs-CZ" dirty="0" smtClean="0">
                <a:solidFill>
                  <a:srgbClr val="0070C0"/>
                </a:solidFill>
              </a:rPr>
              <a:t>autorizace </a:t>
            </a:r>
            <a:r>
              <a:rPr lang="cs-CZ" dirty="0" smtClean="0"/>
              <a:t>- každý uživatel je oprávněn k úkonům odpovídajícím roli, kterou zastává. </a:t>
            </a:r>
          </a:p>
          <a:p>
            <a:endParaRPr lang="cs-CZ" b="1" dirty="0" smtClean="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Zajištění bezpečnosti služeb</a:t>
            </a:r>
            <a:endParaRPr lang="cs-CZ" dirty="0"/>
          </a:p>
        </p:txBody>
      </p:sp>
      <p:sp>
        <p:nvSpPr>
          <p:cNvPr id="3" name="Zástupný symbol pro obsah 2"/>
          <p:cNvSpPr>
            <a:spLocks noGrp="1"/>
          </p:cNvSpPr>
          <p:nvPr>
            <p:ph idx="1"/>
          </p:nvPr>
        </p:nvSpPr>
        <p:spPr/>
        <p:txBody>
          <a:bodyPr>
            <a:normAutofit/>
          </a:bodyPr>
          <a:lstStyle/>
          <a:p>
            <a:pPr>
              <a:buNone/>
            </a:pPr>
            <a:r>
              <a:rPr lang="cs-CZ" b="1" dirty="0" smtClean="0"/>
              <a:t>Dostupnost služeb</a:t>
            </a:r>
          </a:p>
          <a:p>
            <a:pPr lvl="1"/>
            <a:r>
              <a:rPr lang="cs-CZ" smtClean="0"/>
              <a:t>Zajistit </a:t>
            </a:r>
            <a:r>
              <a:rPr lang="cs-CZ" dirty="0" smtClean="0"/>
              <a:t>ochranu proti výpadkům elektrické energie, výpadkům sítě nebo duplikací hardwaru a softwaru pro případ závady. </a:t>
            </a:r>
          </a:p>
          <a:p>
            <a:pPr lvl="1"/>
            <a:r>
              <a:rPr lang="cs-CZ" dirty="0" smtClean="0"/>
              <a:t>Do této oblasti ale spadají též nástroje pro ochranu proti útokům např. typu </a:t>
            </a:r>
            <a:r>
              <a:rPr lang="cs-CZ" dirty="0" err="1" smtClean="0"/>
              <a:t>DoS</a:t>
            </a:r>
            <a:r>
              <a:rPr lang="cs-CZ" dirty="0" smtClean="0"/>
              <a:t> (</a:t>
            </a:r>
            <a:r>
              <a:rPr lang="cs-CZ" dirty="0" err="1" smtClean="0"/>
              <a:t>Denial</a:t>
            </a:r>
            <a:r>
              <a:rPr lang="cs-CZ" dirty="0" smtClean="0"/>
              <a:t> </a:t>
            </a:r>
            <a:r>
              <a:rPr lang="cs-CZ" dirty="0" err="1" smtClean="0"/>
              <a:t>of</a:t>
            </a:r>
            <a:r>
              <a:rPr lang="cs-CZ" dirty="0" smtClean="0"/>
              <a:t> </a:t>
            </a:r>
            <a:r>
              <a:rPr lang="cs-CZ" dirty="0" err="1" smtClean="0"/>
              <a:t>Service</a:t>
            </a:r>
            <a:r>
              <a:rPr lang="cs-CZ" dirty="0" smtClean="0"/>
              <a:t>), tedy zejména nástroje síťové infrastruktury (firewally, IDS systémy apod.)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Zajištění bezpečnosti služeb</a:t>
            </a:r>
            <a:endParaRPr lang="cs-CZ" dirty="0"/>
          </a:p>
        </p:txBody>
      </p:sp>
      <p:sp>
        <p:nvSpPr>
          <p:cNvPr id="3" name="Zástupný symbol pro obsah 2"/>
          <p:cNvSpPr>
            <a:spLocks noGrp="1"/>
          </p:cNvSpPr>
          <p:nvPr>
            <p:ph idx="1"/>
          </p:nvPr>
        </p:nvSpPr>
        <p:spPr/>
        <p:txBody>
          <a:bodyPr/>
          <a:lstStyle/>
          <a:p>
            <a:r>
              <a:rPr lang="cs-CZ" b="1" dirty="0" smtClean="0"/>
              <a:t>Důvěrnost služeb</a:t>
            </a:r>
          </a:p>
          <a:p>
            <a:pPr lvl="1"/>
            <a:r>
              <a:rPr lang="cs-CZ" dirty="0" smtClean="0"/>
              <a:t>V oblasti důvěrnosti služeb platí stejné zásady jako v důvěrnosti dat. Je však také zapotřebí zajistit bezpečnost přenosu informací mezi zdrojem a cílem odpovídajícím způsobem.</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Dostupnost technických prostředků</a:t>
            </a:r>
          </a:p>
          <a:p>
            <a:r>
              <a:rPr lang="cs-CZ" dirty="0" smtClean="0"/>
              <a:t>Dostupnost programových prostředků</a:t>
            </a:r>
          </a:p>
          <a:p>
            <a:r>
              <a:rPr lang="cs-CZ" dirty="0" smtClean="0"/>
              <a:t>Důvěrnost technických prostředků</a:t>
            </a:r>
          </a:p>
          <a:p>
            <a:r>
              <a:rPr lang="cs-CZ" dirty="0" smtClean="0"/>
              <a:t>Důvěrnost programových prostředků</a:t>
            </a:r>
          </a:p>
          <a:p>
            <a:r>
              <a:rPr lang="cs-CZ" dirty="0" smtClean="0"/>
              <a:t>Integrita technických prostředků</a:t>
            </a:r>
          </a:p>
          <a:p>
            <a:r>
              <a:rPr lang="cs-CZ" dirty="0" smtClean="0"/>
              <a:t>Integrita programových prostředků</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technických prostředků </a:t>
            </a:r>
            <a:endParaRPr lang="cs-CZ" dirty="0"/>
          </a:p>
        </p:txBody>
      </p:sp>
      <p:sp>
        <p:nvSpPr>
          <p:cNvPr id="3" name="Zástupný symbol pro obsah 2"/>
          <p:cNvSpPr>
            <a:spLocks noGrp="1"/>
          </p:cNvSpPr>
          <p:nvPr>
            <p:ph idx="1"/>
          </p:nvPr>
        </p:nvSpPr>
        <p:spPr/>
        <p:txBody>
          <a:bodyPr/>
          <a:lstStyle/>
          <a:p>
            <a:r>
              <a:rPr lang="cs-CZ" dirty="0" smtClean="0"/>
              <a:t>záložní zdroje napájení, </a:t>
            </a:r>
          </a:p>
          <a:p>
            <a:r>
              <a:rPr lang="cs-CZ" dirty="0" smtClean="0"/>
              <a:t>záložní síťová připojení, </a:t>
            </a:r>
          </a:p>
          <a:p>
            <a:r>
              <a:rPr lang="cs-CZ" dirty="0" smtClean="0"/>
              <a:t>zabezpečení dostupnosti hardware duplikováním či násobením důležitých prvků (clustery apod.), </a:t>
            </a:r>
          </a:p>
          <a:p>
            <a:r>
              <a:rPr lang="cs-CZ" dirty="0" smtClean="0"/>
              <a:t>umístěním záložních zařízení do geograficky různých lokalit. </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Dostupnost programových prostředků</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používání výrobcem certifikovaných softwarových komponent (ovladače apod.), </a:t>
            </a:r>
          </a:p>
          <a:p>
            <a:r>
              <a:rPr lang="cs-CZ" dirty="0" smtClean="0"/>
              <a:t>testování a včasnou aplikaci záplat programového vybavení, </a:t>
            </a:r>
          </a:p>
          <a:p>
            <a:r>
              <a:rPr lang="cs-CZ" dirty="0" smtClean="0"/>
              <a:t>nasazení prostředků monitorování provozu a včasného upozornění jak na prostředky vlastního informačního systému, tak i na prostředky síťové infrastruktury, </a:t>
            </a:r>
          </a:p>
          <a:p>
            <a:r>
              <a:rPr lang="cs-CZ" dirty="0" smtClean="0"/>
              <a:t>použití nástrojů softwarové ochrany (antiviry apod.), </a:t>
            </a:r>
          </a:p>
          <a:p>
            <a:r>
              <a:rPr lang="cs-CZ" dirty="0" smtClean="0"/>
              <a:t>logické umístění do bezpečné zóny sítě, pokud je to možné (intranet, DMZ).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Důvěrnost technických prostředků</a:t>
            </a:r>
            <a:endParaRPr lang="cs-CZ" dirty="0"/>
          </a:p>
        </p:txBody>
      </p:sp>
      <p:sp>
        <p:nvSpPr>
          <p:cNvPr id="3" name="Zástupný symbol pro obsah 2"/>
          <p:cNvSpPr>
            <a:spLocks noGrp="1"/>
          </p:cNvSpPr>
          <p:nvPr>
            <p:ph idx="1"/>
          </p:nvPr>
        </p:nvSpPr>
        <p:spPr/>
        <p:txBody>
          <a:bodyPr/>
          <a:lstStyle/>
          <a:p>
            <a:pPr>
              <a:buNone/>
            </a:pPr>
            <a:r>
              <a:rPr lang="cs-CZ" dirty="0" smtClean="0"/>
              <a:t>Fyzická bezpečnost </a:t>
            </a:r>
          </a:p>
          <a:p>
            <a:pPr lvl="1"/>
            <a:r>
              <a:rPr lang="cs-CZ" dirty="0" smtClean="0"/>
              <a:t>umístění technických prostředků do zabezpečeného prostoru</a:t>
            </a:r>
          </a:p>
          <a:p>
            <a:pPr lvl="1"/>
            <a:r>
              <a:rPr lang="cs-CZ" dirty="0" smtClean="0"/>
              <a:t>fyzická ochrana před riziky prostředí</a:t>
            </a:r>
          </a:p>
          <a:p>
            <a:pPr lvl="1"/>
            <a:r>
              <a:rPr lang="cs-CZ" dirty="0" smtClean="0"/>
              <a:t>další opatření zabezpečení používané telekomunikační infrastruktury - nastavení </a:t>
            </a:r>
            <a:r>
              <a:rPr lang="cs-CZ" dirty="0" err="1" smtClean="0"/>
              <a:t>switchů</a:t>
            </a:r>
            <a:r>
              <a:rPr lang="cs-CZ" dirty="0" smtClean="0"/>
              <a:t>, </a:t>
            </a:r>
            <a:r>
              <a:rPr lang="cs-CZ" dirty="0" err="1" smtClean="0"/>
              <a:t>routerů</a:t>
            </a:r>
            <a:r>
              <a:rPr lang="cs-CZ" dirty="0" smtClean="0"/>
              <a:t> apod.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Důvěrnost programových prostředků</a:t>
            </a:r>
            <a:endParaRPr lang="cs-CZ" dirty="0"/>
          </a:p>
        </p:txBody>
      </p:sp>
      <p:sp>
        <p:nvSpPr>
          <p:cNvPr id="3" name="Zástupný symbol pro obsah 2"/>
          <p:cNvSpPr>
            <a:spLocks noGrp="1"/>
          </p:cNvSpPr>
          <p:nvPr>
            <p:ph idx="1"/>
          </p:nvPr>
        </p:nvSpPr>
        <p:spPr/>
        <p:txBody>
          <a:bodyPr/>
          <a:lstStyle/>
          <a:p>
            <a:r>
              <a:rPr lang="cs-CZ" dirty="0" smtClean="0"/>
              <a:t>zajištění odolnosti proti úmyslně či neúmyslně chybným vstupním datům (např. odolnost proti </a:t>
            </a:r>
            <a:r>
              <a:rPr lang="cs-CZ" dirty="0" err="1" smtClean="0"/>
              <a:t>buffer</a:t>
            </a:r>
            <a:r>
              <a:rPr lang="cs-CZ" dirty="0" smtClean="0"/>
              <a:t> </a:t>
            </a:r>
            <a:r>
              <a:rPr lang="cs-CZ" dirty="0" err="1" smtClean="0"/>
              <a:t>overflow</a:t>
            </a:r>
            <a:r>
              <a:rPr lang="cs-CZ" dirty="0" smtClean="0"/>
              <a:t>, SQL </a:t>
            </a:r>
            <a:r>
              <a:rPr lang="cs-CZ" dirty="0" err="1" smtClean="0"/>
              <a:t>injection</a:t>
            </a:r>
            <a:r>
              <a:rPr lang="cs-CZ" dirty="0" smtClean="0"/>
              <a:t> apod. útokům), </a:t>
            </a:r>
          </a:p>
          <a:p>
            <a:r>
              <a:rPr lang="cs-CZ" dirty="0" smtClean="0"/>
              <a:t>zajištění ochrany proti parazitním kódům, </a:t>
            </a:r>
          </a:p>
          <a:p>
            <a:r>
              <a:rPr lang="cs-CZ" dirty="0" smtClean="0"/>
              <a:t>zajištění ochrany proti podvržení identity spolupracujících systémů. </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687</Words>
  <Application>Microsoft Office PowerPoint</Application>
  <PresentationFormat>Předvádění na obrazovce (4:3)</PresentationFormat>
  <Paragraphs>66</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 sady Office</vt:lpstr>
      <vt:lpstr>Metody zabezpečení IS „Úplná struktura informační koncepce (IK) “</vt:lpstr>
      <vt:lpstr>Zajištění bezpečnosti dat</vt:lpstr>
      <vt:lpstr>Zajištění bezpečnosti služeb</vt:lpstr>
      <vt:lpstr>Zajištění bezpečnosti služeb</vt:lpstr>
      <vt:lpstr>Prezentace aplikace PowerPoint</vt:lpstr>
      <vt:lpstr>Dostupnost technických prostředků </vt:lpstr>
      <vt:lpstr>Dostupnost programových prostředků</vt:lpstr>
      <vt:lpstr>Důvěrnost technických prostředků</vt:lpstr>
      <vt:lpstr>Důvěrnost programových prostředků</vt:lpstr>
      <vt:lpstr>Integrita technických prostředků</vt:lpstr>
      <vt:lpstr>Integrita programových prostředků</vt:lpstr>
      <vt:lpstr>Ochrana proti zcizení, zneužití dat</vt:lpstr>
      <vt:lpstr>Prolomení hrubou silou</vt:lpstr>
      <vt:lpstr>Prolomení sociálním útokem</vt:lpstr>
      <vt:lpstr>Hardwarový útok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zabezpečení IS „Úplná struktura informační koncepce (IK) “</dc:title>
  <dc:creator>Roman Danel</dc:creator>
  <cp:lastModifiedBy>uzivatel</cp:lastModifiedBy>
  <cp:revision>10</cp:revision>
  <dcterms:created xsi:type="dcterms:W3CDTF">2010-10-19T20:23:36Z</dcterms:created>
  <dcterms:modified xsi:type="dcterms:W3CDTF">2014-12-01T11:48:26Z</dcterms:modified>
</cp:coreProperties>
</file>